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92" r:id="rId2"/>
    <p:sldId id="306" r:id="rId3"/>
    <p:sldId id="297" r:id="rId4"/>
    <p:sldId id="305" r:id="rId5"/>
    <p:sldId id="309" r:id="rId6"/>
    <p:sldId id="310" r:id="rId7"/>
    <p:sldId id="307" r:id="rId8"/>
    <p:sldId id="308" r:id="rId9"/>
    <p:sldId id="301" r:id="rId10"/>
    <p:sldId id="300" r:id="rId11"/>
    <p:sldId id="311" r:id="rId12"/>
    <p:sldId id="312" r:id="rId13"/>
  </p:sldIdLst>
  <p:sldSz cx="11522075" cy="6480175"/>
  <p:notesSz cx="6858000" cy="9947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1">
          <p15:clr>
            <a:srgbClr val="000000"/>
          </p15:clr>
        </p15:guide>
        <p15:guide id="2" pos="6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4559"/>
    <a:srgbClr val="FFFF00"/>
    <a:srgbClr val="33CC33"/>
    <a:srgbClr val="00CC66"/>
    <a:srgbClr val="5F7530"/>
    <a:srgbClr val="772C2A"/>
    <a:srgbClr val="2C4D75"/>
    <a:srgbClr val="4BACC6"/>
    <a:srgbClr val="F79646"/>
    <a:srgbClr val="8064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5E9CE1-E7CE-49B9-B310-AC7FA00B00EA}">
  <a:tblStyle styleId="{0D5E9CE1-E7CE-49B9-B310-AC7FA00B00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67" autoAdjust="0"/>
    <p:restoredTop sz="85755" autoAdjust="0"/>
  </p:normalViewPr>
  <p:slideViewPr>
    <p:cSldViewPr snapToGrid="0">
      <p:cViewPr>
        <p:scale>
          <a:sx n="86" d="100"/>
          <a:sy n="86" d="100"/>
        </p:scale>
        <p:origin x="-1842" y="-474"/>
      </p:cViewPr>
      <p:guideLst>
        <p:guide orient="horz" pos="2041"/>
        <p:guide pos="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2447" cy="49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64" tIns="45919" rIns="91864" bIns="4591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3850" y="0"/>
            <a:ext cx="2972447" cy="49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64" tIns="45919" rIns="91864" bIns="4591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64" tIns="45919" rIns="91864" bIns="4591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7762"/>
            <a:ext cx="2972447" cy="49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64" tIns="45919" rIns="91864" bIns="4591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3850" y="9447762"/>
            <a:ext cx="2972447" cy="49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64" tIns="45919" rIns="91864" bIns="4591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/>
              <a:pPr algn="r">
                <a:buSzPts val="12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814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6531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65312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65312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="" xmlns:a16="http://schemas.microsoft.com/office/drawing/2014/main" id="{A8AE8285-AC6B-4E85-A509-E3D6EFA8F1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5425" y="806450"/>
            <a:ext cx="7075488" cy="3979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>
            <a:extLst>
              <a:ext uri="{FF2B5EF4-FFF2-40B4-BE49-F238E27FC236}">
                <a16:creationId xmlns="" xmlns:a16="http://schemas.microsoft.com/office/drawing/2014/main" id="{1A9E2CBA-63AC-4E3A-9B87-41A0FEAC7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>
            <a:extLst>
              <a:ext uri="{FF2B5EF4-FFF2-40B4-BE49-F238E27FC236}">
                <a16:creationId xmlns="" xmlns:a16="http://schemas.microsoft.com/office/drawing/2014/main" id="{E32AF3B4-F7B6-4AFD-8163-1AE5C1D88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418" indent="-284007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028" indent="-227206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0439" indent="-227206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4850" indent="-227206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9261" indent="-227206" defTabSz="101611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3672" indent="-227206" defTabSz="101611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8083" indent="-227206" defTabSz="101611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2494" indent="-227206" defTabSz="101611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AFACF9-D9AB-4F9B-926A-E242E6B31576}" type="slidenum">
              <a:rPr lang="ru-RU" altLang="ru-RU" sz="1200"/>
              <a:pPr/>
              <a:t>12</a:t>
            </a:fld>
            <a:endParaRPr lang="ru-RU" altLang="ru-RU" sz="1200"/>
          </a:p>
        </p:txBody>
      </p:sp>
    </p:spTree>
    <p:extLst>
      <p:ext uri="{BB962C8B-B14F-4D97-AF65-F5344CB8AC3E}">
        <p14:creationId xmlns="" xmlns:p14="http://schemas.microsoft.com/office/powerpoint/2010/main" val="360856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6531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6531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6531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6531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6531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65312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6531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480" y="4786718"/>
            <a:ext cx="5486965" cy="3916525"/>
          </a:xfrm>
          <a:prstGeom prst="rect">
            <a:avLst/>
          </a:prstGeom>
        </p:spPr>
        <p:txBody>
          <a:bodyPr spcFirstLastPara="1" wrap="square" lIns="91864" tIns="45919" rIns="91864" bIns="4591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6531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76262" y="1511300"/>
            <a:ext cx="10369500" cy="4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910164" y="4164114"/>
            <a:ext cx="97938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910164" y="2746575"/>
            <a:ext cx="97938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9546886" y="1223408"/>
            <a:ext cx="5224500" cy="3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917711" y="-1947142"/>
            <a:ext cx="5224500" cy="9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3622662" y="-1535050"/>
            <a:ext cx="4276800" cy="10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2258407" y="4536122"/>
            <a:ext cx="6913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2258407" y="579017"/>
            <a:ext cx="69132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2258407" y="5071637"/>
            <a:ext cx="69132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576106" y="258007"/>
            <a:ext cx="37908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04811" y="258007"/>
            <a:ext cx="6441300" cy="5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576106" y="1356037"/>
            <a:ext cx="37908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576104" y="259509"/>
            <a:ext cx="10369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76104" y="1450540"/>
            <a:ext cx="50910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576104" y="2055057"/>
            <a:ext cx="5091000" cy="3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5853056" y="1450540"/>
            <a:ext cx="50928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5853056" y="2055057"/>
            <a:ext cx="5092800" cy="3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726133" y="1428040"/>
            <a:ext cx="6437100" cy="4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7355327" y="1428040"/>
            <a:ext cx="6437100" cy="4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6262" y="1511300"/>
            <a:ext cx="10369500" cy="4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Министерство здравоохранения Кузбасса</a:t>
            </a:r>
            <a:endParaRPr sz="280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44399" y="1701110"/>
            <a:ext cx="941228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3C45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</a:t>
            </a: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новой </a:t>
            </a:r>
            <a:r>
              <a:rPr lang="ru-RU" sz="6000" b="1" dirty="0" err="1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коронавирусной</a:t>
            </a: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инфекции</a:t>
            </a:r>
          </a:p>
          <a:p>
            <a:endParaRPr lang="ru-RU" sz="6000" b="1" dirty="0" smtClean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Новокузнецк, 2021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40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Запись на вакцинацию</a:t>
            </a:r>
            <a:endParaRPr sz="40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631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44399" y="1701110"/>
            <a:ext cx="9412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https://ya-v.ru/wp-content/uploads/2021/04/covid-sertifikaty-s-sajta-gosuslug-ne-poluchitsja-ispolzovat-dlja-poezdok-za-rubez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4291" y="2581730"/>
            <a:ext cx="4857731" cy="36432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8787" y="1826601"/>
            <a:ext cx="98211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Регистратуры </a:t>
            </a:r>
            <a:r>
              <a:rPr lang="ru-RU" sz="32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поликлиник для взрослых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Телефон </a:t>
            </a:r>
            <a:r>
              <a:rPr lang="ru-RU" sz="32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122</a:t>
            </a:r>
          </a:p>
          <a:p>
            <a:pPr>
              <a:buFont typeface="Arial" pitchFamily="34" charset="0"/>
              <a:buChar char="•"/>
            </a:pPr>
            <a:endParaRPr lang="ru-RU" sz="3200" b="1" dirty="0" smtClean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Портал</a:t>
            </a:r>
            <a:r>
              <a:rPr lang="ru-RU" sz="32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«Врач.42»</a:t>
            </a:r>
          </a:p>
          <a:p>
            <a:pPr>
              <a:buFont typeface="Arial" pitchFamily="34" charset="0"/>
              <a:buChar char="•"/>
            </a:pPr>
            <a:endParaRPr lang="ru-RU" sz="3200" b="1" dirty="0" smtClean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Портал</a:t>
            </a:r>
            <a:r>
              <a:rPr lang="ru-RU" sz="32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ru-RU" sz="3200" b="1" dirty="0" err="1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ГосУслуги</a:t>
            </a:r>
            <a:r>
              <a:rPr lang="ru-RU" sz="32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9489" y="5897948"/>
            <a:ext cx="59416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300" b="1" i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При себе необходимо иметь: паспорт РФ, полис ОМС и СНИЛС.</a:t>
            </a:r>
            <a:endParaRPr lang="ru-RU" sz="1300" b="1" dirty="0" smtClean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40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Не забывайте про маски!</a:t>
            </a:r>
            <a:endParaRPr sz="400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89315" y="2009582"/>
            <a:ext cx="9412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42577" t="37924" r="27663" b="24620"/>
          <a:stretch>
            <a:fillRect/>
          </a:stretch>
        </p:blipFill>
        <p:spPr bwMode="auto">
          <a:xfrm>
            <a:off x="2478796" y="2098581"/>
            <a:ext cx="5971142" cy="422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997429" y="1273311"/>
            <a:ext cx="98762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стоит пренебрегать этим средством защиты, чтобы оставаться здоровым. В идеале, чем больше людей в общественных местах правильно носят маски, тем лучше. </a:t>
            </a:r>
            <a:endParaRPr lang="ru-R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1564" y="166496"/>
            <a:ext cx="1417367" cy="112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93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95;p26">
            <a:extLst>
              <a:ext uri="{FF2B5EF4-FFF2-40B4-BE49-F238E27FC236}">
                <a16:creationId xmlns="" xmlns:a16="http://schemas.microsoft.com/office/drawing/2014/main" id="{73E3AA4C-064B-4D89-B3C0-315A074CC5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775" y="1587"/>
            <a:ext cx="9512299" cy="6483348"/>
          </a:xfrm>
          <a:prstGeom prst="rect">
            <a:avLst/>
          </a:prstGeom>
          <a:noFill/>
          <a:ln>
            <a:noFill/>
          </a:ln>
        </p:spPr>
      </p:pic>
      <p:sp>
        <p:nvSpPr>
          <p:cNvPr id="22532" name="Rectangle 36">
            <a:extLst>
              <a:ext uri="{FF2B5EF4-FFF2-40B4-BE49-F238E27FC236}">
                <a16:creationId xmlns="" xmlns:a16="http://schemas.microsoft.com/office/drawing/2014/main" id="{227DBAB5-399C-4B26-9A2C-1E0C46993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9413" y="2236788"/>
            <a:ext cx="115220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" name="Google Shape;196;p26">
            <a:extLst>
              <a:ext uri="{FF2B5EF4-FFF2-40B4-BE49-F238E27FC236}">
                <a16:creationId xmlns="" xmlns:a16="http://schemas.microsoft.com/office/drawing/2014/main" id="{168425DA-30A3-450A-A388-6908CC8C8502}"/>
              </a:ext>
            </a:extLst>
          </p:cNvPr>
          <p:cNvSpPr txBox="1"/>
          <p:nvPr/>
        </p:nvSpPr>
        <p:spPr>
          <a:xfrm>
            <a:off x="722416" y="2445746"/>
            <a:ext cx="4445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Tahoma"/>
              <a:buNone/>
            </a:pPr>
            <a:r>
              <a:rPr lang="ru-RU" sz="3600" b="1" i="0" u="none" dirty="0" smtClean="0">
                <a:solidFill>
                  <a:srgbClr val="17375E"/>
                </a:solidFill>
                <a:latin typeface="Tahoma"/>
                <a:ea typeface="Tahoma"/>
                <a:cs typeface="Tahoma"/>
                <a:sym typeface="Tahoma"/>
              </a:rPr>
              <a:t>Благодарим</a:t>
            </a:r>
            <a:endParaRPr lang="ru-RU"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Tahoma"/>
              <a:buNone/>
            </a:pPr>
            <a:r>
              <a:rPr lang="ru-RU" sz="3600" b="1" i="0" u="none" dirty="0">
                <a:solidFill>
                  <a:srgbClr val="17375E"/>
                </a:solidFill>
                <a:latin typeface="Tahoma"/>
                <a:ea typeface="Tahoma"/>
                <a:cs typeface="Tahoma"/>
                <a:sym typeface="Tahoma"/>
              </a:rPr>
              <a:t>за внимание</a:t>
            </a:r>
            <a:r>
              <a:rPr lang="en-US" sz="3600" b="1" i="0" u="none" dirty="0">
                <a:solidFill>
                  <a:srgbClr val="17375E"/>
                </a:solidFill>
                <a:latin typeface="Tahoma"/>
                <a:ea typeface="Tahoma"/>
                <a:cs typeface="Tahoma"/>
                <a:sym typeface="Tahoma"/>
              </a:rPr>
              <a:t>!</a:t>
            </a:r>
            <a:endParaRPr sz="1600" b="1" dirty="0"/>
          </a:p>
        </p:txBody>
      </p:sp>
      <p:pic>
        <p:nvPicPr>
          <p:cNvPr id="9" name="Google Shape;93;p13">
            <a:extLst>
              <a:ext uri="{FF2B5EF4-FFF2-40B4-BE49-F238E27FC236}">
                <a16:creationId xmlns="" xmlns:a16="http://schemas.microsoft.com/office/drawing/2014/main" id="{CE388820-AB56-44DC-BE99-DC7617F8DE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416" y="381861"/>
            <a:ext cx="754062" cy="100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005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sz="3600" b="1" dirty="0" smtClean="0">
                <a:solidFill>
                  <a:srgbClr val="3C4559"/>
                </a:solidFill>
                <a:latin typeface="Tahoma"/>
                <a:ea typeface="Tahoma"/>
                <a:cs typeface="Tahoma"/>
                <a:sym typeface="Tahoma"/>
              </a:rPr>
              <a:t>Группы риска </a:t>
            </a:r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</a:t>
            </a:r>
            <a:r>
              <a:rPr lang="en-US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COVID-19</a:t>
            </a:r>
            <a:endParaRPr sz="3600" b="1" dirty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11982" y="1421176"/>
            <a:ext cx="1011505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Люди всех возрастов рискуют заразиться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коронавирусом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Особенно: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Лица старше 60 лет.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Люди с хроническими заболеваниями.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Пациенты с иммунодефицитом и </a:t>
            </a:r>
            <a:r>
              <a:rPr lang="ru-RU" sz="2400" dirty="0" err="1" smtClean="0">
                <a:solidFill>
                  <a:srgbClr val="002060"/>
                </a:solidFill>
              </a:rPr>
              <a:t>онкопатологией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Имеющие избыточную массу тела.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Люди с низким уровнем физической активности.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Курящие.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Беременные.</a:t>
            </a:r>
          </a:p>
          <a:p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1800" i="1" dirty="0" smtClean="0">
                <a:solidFill>
                  <a:srgbClr val="002060"/>
                </a:solidFill>
              </a:rPr>
              <a:t>    Летальность при </a:t>
            </a:r>
            <a:r>
              <a:rPr lang="en-US" sz="1800" i="1" dirty="0" smtClean="0">
                <a:solidFill>
                  <a:srgbClr val="002060"/>
                </a:solidFill>
              </a:rPr>
              <a:t>COVID-19 </a:t>
            </a:r>
            <a:r>
              <a:rPr lang="ru-RU" sz="1800" i="1" dirty="0" smtClean="0">
                <a:solidFill>
                  <a:srgbClr val="002060"/>
                </a:solidFill>
              </a:rPr>
              <a:t>составляет 2-4%.</a:t>
            </a:r>
            <a:endParaRPr lang="ru-RU" sz="1800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37F4959-8D38-46E5-A2B4-09B9AC6E3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17" y="5378175"/>
            <a:ext cx="646690" cy="6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Причины высокой заболеваемости </a:t>
            </a:r>
            <a:r>
              <a:rPr lang="en-US" sz="26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COVID - 19</a:t>
            </a:r>
            <a:endParaRPr sz="26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73699" y="1360416"/>
            <a:ext cx="94245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3C4559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Воздушно-капельный путь передачи возбудителя.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Несоблюдение мер индивидуальной защиты (маски, дистанция, посещение мест большого скопления людей).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Появление новых штаммов </a:t>
            </a:r>
            <a:r>
              <a:rPr lang="ru-RU" sz="24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коронавируса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(британский, индийский, бразильский).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Низкие темпы вакцинации.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3C45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883439" y="486810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Эффективность </a:t>
            </a:r>
            <a:r>
              <a:rPr lang="ru-RU" sz="2800" b="1" dirty="0" err="1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вакцинопрофилактики</a:t>
            </a:r>
            <a:r>
              <a:rPr lang="ru-RU" sz="28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 ОРВИ</a:t>
            </a:r>
            <a:endParaRPr sz="28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630" y="155479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одержимое 3"/>
          <p:cNvPicPr>
            <a:picLocks/>
          </p:cNvPicPr>
          <p:nvPr/>
        </p:nvPicPr>
        <p:blipFill>
          <a:blip r:embed="rId5"/>
          <a:srcRect l="5131" t="23062" r="23517" b="29217"/>
          <a:stretch>
            <a:fillRect/>
          </a:stretch>
        </p:blipFill>
        <p:spPr bwMode="auto">
          <a:xfrm>
            <a:off x="1024568" y="1299989"/>
            <a:ext cx="8119432" cy="503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3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36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Вакцинация против </a:t>
            </a:r>
            <a:r>
              <a:rPr lang="en-US" sz="36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COVID - 19</a:t>
            </a:r>
            <a:endParaRPr sz="36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30479" y="1630733"/>
            <a:ext cx="99863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Вакцинация и повторная вакцинация граждан в соответствии с рекомендациями ВОЗ разделяется на «рутинную» и «экстренную» вакцинацию. </a:t>
            </a:r>
          </a:p>
          <a:p>
            <a:pPr algn="just"/>
            <a:endParaRPr lang="ru-RU" sz="2000" dirty="0" smtClean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С учетом неблагоприятной эпидемической ситуации в Российской Федерации до достижения уровня коллективного иммунитета (не менее 60 % от численности взрослого населения) в настоящий момент осуществляется «</a:t>
            </a:r>
            <a:r>
              <a:rPr lang="ru-RU" sz="20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экстренная вакцинация» </a:t>
            </a:r>
            <a:r>
              <a:rPr lang="ru-RU" sz="20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против новой </a:t>
            </a:r>
            <a:r>
              <a:rPr lang="ru-RU" sz="2000" dirty="0" err="1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коронавирусной</a:t>
            </a:r>
            <a:r>
              <a:rPr lang="ru-RU" sz="20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инфекции:</a:t>
            </a:r>
          </a:p>
          <a:p>
            <a:pPr algn="just"/>
            <a:endParaRPr lang="ru-RU" sz="2000" dirty="0" smtClean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через 6 месяцев после перенесенного заболевания (в том числе у ранее вакцинированных лиц);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через 6 месяцев после предыдущей вакцинации.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293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36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Вакцинация против </a:t>
            </a:r>
            <a:r>
              <a:rPr lang="en-US" sz="3600" b="1" dirty="0" err="1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COVID</a:t>
            </a:r>
            <a:r>
              <a:rPr lang="en-US" sz="36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 - 19</a:t>
            </a:r>
            <a:endParaRPr sz="36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597" y="133445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67787" y="1432193"/>
            <a:ext cx="95956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После достижения целевого показателя уровня коллективного иммунитета осуществляется переход на «</a:t>
            </a:r>
            <a:r>
              <a:rPr lang="ru-RU" sz="24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рутинную вакцинацию»</a:t>
            </a:r>
            <a:r>
              <a:rPr lang="ru-RU" sz="24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плановом режиме через 12 месяцев:</a:t>
            </a:r>
          </a:p>
          <a:p>
            <a:pPr algn="just"/>
            <a:endParaRPr lang="ru-RU" sz="2400" dirty="0" smtClean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после перенесенного заболевания;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после вакцинации (повторной вакцинации).</a:t>
            </a:r>
            <a:endParaRPr lang="ru-RU" sz="2400" dirty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37F4959-8D38-46E5-A2B4-09B9AC6E3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35" y="4739197"/>
            <a:ext cx="646690" cy="6314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61833" y="4688540"/>
            <a:ext cx="9777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Вакцинация против новой </a:t>
            </a:r>
            <a:r>
              <a:rPr lang="ru-RU" sz="2000" i="1" dirty="0" err="1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коронавирусной</a:t>
            </a:r>
            <a:r>
              <a:rPr lang="ru-RU" sz="2000" i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инфекции проводится без изучения и учета данных гуморального иммунитета.</a:t>
            </a:r>
            <a:endParaRPr lang="ru-RU" sz="2000" i="1" dirty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828355" y="497827"/>
            <a:ext cx="87922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3200" b="1" dirty="0" err="1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Вакцинопрофилактика</a:t>
            </a:r>
            <a:r>
              <a:rPr lang="ru-RU" sz="32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COVID–19</a:t>
            </a:r>
            <a:r>
              <a:rPr lang="ru-RU" sz="32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 в РФ</a:t>
            </a:r>
            <a:endParaRPr sz="32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6648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Пользователь\Desktop\Downloads\гамкови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0547" y="1372965"/>
            <a:ext cx="3999972" cy="2281234"/>
          </a:xfrm>
          <a:prstGeom prst="rect">
            <a:avLst/>
          </a:prstGeom>
          <a:noFill/>
        </p:spPr>
      </p:pic>
      <p:pic>
        <p:nvPicPr>
          <p:cNvPr id="11" name="Picture 2" descr="https://cdn.profile.ru/wp-content/uploads/2020/11/Vektor-vakcina-EpiVakKoro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1141" y="1372965"/>
            <a:ext cx="4086535" cy="2299329"/>
          </a:xfrm>
          <a:prstGeom prst="rect">
            <a:avLst/>
          </a:prstGeom>
          <a:noFill/>
        </p:spPr>
      </p:pic>
      <p:pic>
        <p:nvPicPr>
          <p:cNvPr id="12" name="Picture 3" descr="C:\Users\Пользователь\Desktop\Downloads\КовиВа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4446" y="3884312"/>
            <a:ext cx="4002873" cy="2357454"/>
          </a:xfrm>
          <a:prstGeom prst="rect">
            <a:avLst/>
          </a:prstGeom>
          <a:noFill/>
        </p:spPr>
      </p:pic>
      <p:pic>
        <p:nvPicPr>
          <p:cNvPr id="13" name="Picture 2" descr="https://sputnik-lajt.ru/wp-content/uploads/2021/06/42d221b0722737eddb9a94c03d8615e6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4192" y="3856942"/>
            <a:ext cx="4095736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3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44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Показания к применению</a:t>
            </a:r>
            <a:endParaRPr sz="44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2580" y="17751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44399" y="1701110"/>
            <a:ext cx="9412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6579" y="1748253"/>
            <a:ext cx="10074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>
              <a:buFont typeface="Arial" pitchFamily="34" charset="0"/>
              <a:buChar char="•"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«Спутник </a:t>
            </a:r>
            <a:r>
              <a:rPr lang="en-US" sz="24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ru-RU" sz="24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</a:t>
            </a:r>
            <a:r>
              <a:rPr lang="ru-RU" sz="2400" b="1" dirty="0" err="1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ЭпиВакКорона</a:t>
            </a:r>
            <a:r>
              <a:rPr lang="ru-RU" sz="24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и «Спутник </a:t>
            </a:r>
            <a:r>
              <a:rPr lang="ru-RU" sz="2400" b="1" dirty="0" err="1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Лайт</a:t>
            </a:r>
            <a:r>
              <a:rPr lang="ru-RU" sz="24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r>
              <a:rPr lang="ru-RU" sz="24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9525"/>
            <a:r>
              <a:rPr lang="ru-RU" sz="24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профилактика новой </a:t>
            </a:r>
            <a:r>
              <a:rPr lang="ru-RU" sz="2400" dirty="0" err="1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коронавирусной</a:t>
            </a:r>
            <a:r>
              <a:rPr lang="ru-RU" sz="24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инфекции (COVID-19) у взрослых старше 18.</a:t>
            </a:r>
          </a:p>
          <a:p>
            <a:pPr marL="9525"/>
            <a:endParaRPr lang="ru-RU" sz="2400" dirty="0" smtClean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"/>
            <a:endParaRPr lang="ru-RU" sz="2400" dirty="0" smtClean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2400" b="1" dirty="0" err="1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КовиВак</a:t>
            </a:r>
            <a:r>
              <a:rPr lang="ru-RU" sz="24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</a:t>
            </a:r>
            <a:r>
              <a:rPr lang="ru-RU" sz="2400" b="1" dirty="0" err="1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ЭпиВакКорона-Н</a:t>
            </a:r>
            <a:r>
              <a:rPr lang="ru-RU" sz="2400" b="1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24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ru-RU" sz="2400" dirty="0" smtClean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"/>
            <a:r>
              <a:rPr lang="ru-RU" sz="24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профилактика новой </a:t>
            </a:r>
            <a:r>
              <a:rPr lang="ru-RU" sz="2400" dirty="0" err="1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коронавирусной</a:t>
            </a:r>
            <a:r>
              <a:rPr lang="ru-RU" sz="2400" dirty="0" smtClean="0">
                <a:solidFill>
                  <a:srgbClr val="3C455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инфекции (COVID-19) у взрослых в возрасте 18-60 лет.</a:t>
            </a:r>
          </a:p>
          <a:p>
            <a:pPr marL="9525"/>
            <a:endParaRPr lang="ru-RU" sz="2400" dirty="0" smtClean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"/>
            <a:endParaRPr lang="ru-RU" sz="2400" dirty="0" smtClean="0">
              <a:solidFill>
                <a:srgbClr val="3C45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" algn="ctr"/>
            <a:r>
              <a:rPr lang="ru-RU" sz="2400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Вакцину должен выбирать врач исходя </a:t>
            </a:r>
          </a:p>
          <a:p>
            <a:pPr marL="9525" algn="ctr"/>
            <a:r>
              <a:rPr lang="ru-RU" sz="2400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показаний  к применению и противопоказаний.</a:t>
            </a:r>
            <a:endParaRPr lang="ru-RU" sz="2400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8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:a16="http://schemas.microsoft.com/office/drawing/2014/main" xmlns="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3200" b="1" dirty="0" smtClean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Пункты вакцинации в г. Новокузнецк</a:t>
            </a:r>
            <a:endParaRPr sz="32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:a16="http://schemas.microsoft.com/office/drawing/2014/main" xmlns="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5631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7AE69B4A-A6FD-432B-BADB-FB36BF1EFF5C}"/>
              </a:ext>
            </a:extLst>
          </p:cNvPr>
          <p:cNvCxnSpPr>
            <a:cxnSpLocks/>
          </p:cNvCxnSpPr>
          <p:nvPr/>
        </p:nvCxnSpPr>
        <p:spPr>
          <a:xfrm>
            <a:off x="5960124" y="1359404"/>
            <a:ext cx="1" cy="4589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137;p17">
            <a:extLst>
              <a:ext uri="{FF2B5EF4-FFF2-40B4-BE49-F238E27FC236}">
                <a16:creationId xmlns:a16="http://schemas.microsoft.com/office/drawing/2014/main" xmlns="" id="{4D07758C-B8E1-49BF-BBFB-EEC9F2322B5A}"/>
              </a:ext>
            </a:extLst>
          </p:cNvPr>
          <p:cNvSpPr txBox="1"/>
          <p:nvPr/>
        </p:nvSpPr>
        <p:spPr>
          <a:xfrm>
            <a:off x="1026659" y="2058339"/>
            <a:ext cx="306637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endParaRPr lang="ru-RU" sz="2800" b="1" dirty="0" smtClean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rgbClr val="3B4555"/>
              </a:buClr>
              <a:buSzPts val="2400"/>
            </a:pPr>
            <a:endParaRPr lang="ru-RU" sz="2800" b="1" dirty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rgbClr val="3B4555"/>
              </a:buClr>
              <a:buSzPts val="2400"/>
            </a:pPr>
            <a:endParaRPr lang="ru-RU" sz="2800" b="1" dirty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endParaRPr lang="ru-RU" sz="2800" b="1" dirty="0" smtClean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endParaRPr lang="ru-RU" sz="2800" b="1" dirty="0" smtClean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137;p17">
            <a:extLst>
              <a:ext uri="{FF2B5EF4-FFF2-40B4-BE49-F238E27FC236}">
                <a16:creationId xmlns:a16="http://schemas.microsoft.com/office/drawing/2014/main" xmlns="" id="{4D07758C-B8E1-49BF-BBFB-EEC9F2322B5A}"/>
              </a:ext>
            </a:extLst>
          </p:cNvPr>
          <p:cNvSpPr txBox="1"/>
          <p:nvPr/>
        </p:nvSpPr>
        <p:spPr>
          <a:xfrm>
            <a:off x="5422787" y="2079215"/>
            <a:ext cx="56417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endParaRPr lang="ru-RU" sz="2800" b="1" dirty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rgbClr val="3B4555"/>
              </a:buClr>
              <a:buSzPts val="2400"/>
            </a:pPr>
            <a:endParaRPr lang="ru-RU" sz="2800" b="1" dirty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rgbClr val="3B4555"/>
              </a:buClr>
              <a:buSzPts val="2400"/>
            </a:pPr>
            <a:endParaRPr lang="ru-RU" sz="2800" b="1" dirty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164" y="1309529"/>
            <a:ext cx="575945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Центральный район (15 точек вакцинации)</a:t>
            </a: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ГАУЗ «Новокузнецкая городская клиническая больница № 1 им. Г.П.Курбатова»: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1, пр. Бардина, 26а,  332-44-00, 332-46-43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2, пл. Побед,4, 79-19-61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3, пр. Пионерский, 38, 46-19-68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9, ул.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Хитарова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32, 74-14-62, 74-67-27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12, п. Дагестанский, 4  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Приемное отделение, пр. Пионерский, 38 (суббота 14.00-20.00, воскресенье 10.00-20.00)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Новокузнецкий филиал ГБУЗ  «Кузбасский клинический кардиологический диспансер им. академика Л.С.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Барбараша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»: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2, пр. Октябрьский, 54, 600-077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3, пр. Металлургов, 15, 600-078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4, ул. Павловского, 4,  46-48-44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МЦ «Гранд Медика»: пр.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Кузнецкстроевский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11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ЧУЗ Больница РЖД:</a:t>
            </a:r>
          </a:p>
          <a:p>
            <a:pPr>
              <a:buNone/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-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Поликлиника № 1, ул. Кутузова,37, 78-32-15, 78-33-25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ООО «Нарцисс», ул. Кутузова, 36,  8 800 700 46 64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ТРЦ "Сити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Молл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":  ул. Кирова, 55 (вторник-суббота, 12.00-17.00)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ТРЦ "Планета": ул. ДОЗ, 10А</a:t>
            </a:r>
          </a:p>
          <a:p>
            <a:pPr>
              <a:buNone/>
            </a:pP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ТРЦ «Континент": ул. Тольятти, 46А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buNone/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Куйбышевский  район (5 точек вакцинации)</a:t>
            </a: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Новокузнецкий филиал ГБУЗ  «Кузбасский клинический кардиологический диспансер имени академика Л.С.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Барбараша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»: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1, ул. Димитрова, 35, 73-46-85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5, ул. Воробьева, 14, 72-18-22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2306" y="1247973"/>
            <a:ext cx="468727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6,  ул. Циолковского, 9, 71-44-34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Травмпункт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ул. Димитрова, 35 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(круглосуточно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Отделение медосмотра, ул. Спартака, 12 (10.00-16.00, понедельник-пятница)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buNone/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Орджоникидзевский  район (4 точки вакцинации)</a:t>
            </a: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ГАУЗ «Новокузнецкая городская клиническая больница № 1 имени Г.П. Курбатова»: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4(ОВП), ул. Шолохова, 5, 341-009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5, ул.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Зыряновская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68, 31-25-25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6, пр. Шахтеров, 24а, 34-43-38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7, ул. О.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Дундича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6, 99-43-37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buNone/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Кузнецкий район (2 точки вакцинации)</a:t>
            </a: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ГАУЗ «Новокузнецкая городская клиническая больница № 1 имени Г.П. Курбатова»: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8, ул. Петракова,71/4, 37-69-55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10, ул. Ленина, 44, 37-76-23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buNone/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Заводской район (2 точки вакцинации)</a:t>
            </a: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ГБУЗ «Новокузнецкая городская клиническая больница № 29 им. А.А.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Луцика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»: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1, ул. Горьковская, 23, 52-62-02, 52-62-52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2, ул. Тореза, 22ж, 57-80-80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buNone/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Новоильинский  район (2 точки вакцинации)</a:t>
            </a: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ГБУЗ «Новокузнецкая городская клиническая больница № 29 им. А.А.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Луцика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»: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Поликлиника № 4, ул. Рокоссовского, 6, 613-708, 613-768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ТЦ «Новоильинский» </a:t>
            </a:r>
          </a:p>
          <a:p>
            <a:pPr>
              <a:buNone/>
            </a:pP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пр.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Запсибовцев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4Б (второй этаж, 11.00-17.00, только воскресенье)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043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533</Words>
  <Application>Microsoft Office PowerPoint</Application>
  <PresentationFormat>Произвольный</PresentationFormat>
  <Paragraphs>130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udanest89065</dc:creator>
  <cp:lastModifiedBy>Пользователь</cp:lastModifiedBy>
  <cp:revision>252</cp:revision>
  <cp:lastPrinted>2021-04-27T16:24:04Z</cp:lastPrinted>
  <dcterms:modified xsi:type="dcterms:W3CDTF">2021-08-27T04:48:29Z</dcterms:modified>
</cp:coreProperties>
</file>